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58" r:id="rId4"/>
    <p:sldId id="269" r:id="rId5"/>
    <p:sldId id="270" r:id="rId6"/>
    <p:sldId id="272" r:id="rId7"/>
    <p:sldId id="274" r:id="rId8"/>
    <p:sldId id="276" r:id="rId9"/>
    <p:sldId id="278" r:id="rId10"/>
    <p:sldId id="280" r:id="rId11"/>
    <p:sldId id="279" r:id="rId12"/>
    <p:sldId id="281"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ED291B17-9318-49DB-B28B-6E5994AE9581}" type="datetime1">
              <a:rPr lang="en-US" smtClean="0"/>
              <a:t>11/2/2019</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3A98EE3D-8CD1-4C3F-BD1C-C98C9596463C}"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09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9362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ED291B17-9318-49DB-B28B-6E5994AE9581}" type="datetime1">
              <a:rPr lang="en-US" smtClean="0"/>
              <a:t>11/2/2019</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3A98EE3D-8CD1-4C3F-BD1C-C98C9596463C}"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800279"/>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0783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B2497495-0637-405E-AE64-5CC7506D51F5}" type="datetime1">
              <a:rPr lang="en-US" smtClean="0"/>
              <a:t>11/2/2019</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3A98EE3D-8CD1-4C3F-BD1C-C98C9596463C}"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711725"/>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860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4821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990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9805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4041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ED291B17-9318-49DB-B28B-6E5994AE9581}" type="datetime1">
              <a:rPr lang="en-US" smtClean="0"/>
              <a:t>11/2/2019</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3A98EE3D-8CD1-4C3F-BD1C-C98C9596463C}" type="slidenum">
              <a:rPr lang="en-US" smtClean="0"/>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29186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5FB6-45B7-408A-A692-4916219939F8}"/>
              </a:ext>
            </a:extLst>
          </p:cNvPr>
          <p:cNvSpPr>
            <a:spLocks noGrp="1"/>
          </p:cNvSpPr>
          <p:nvPr>
            <p:ph type="ctrTitle"/>
          </p:nvPr>
        </p:nvSpPr>
        <p:spPr>
          <a:xfrm>
            <a:off x="3953602" y="1214330"/>
            <a:ext cx="5293985" cy="1118587"/>
          </a:xfrm>
        </p:spPr>
        <p:txBody>
          <a:bodyPr>
            <a:normAutofit/>
          </a:bodyPr>
          <a:lstStyle/>
          <a:p>
            <a:r>
              <a:rPr lang="en-US" sz="6700" i="0" dirty="0">
                <a:solidFill>
                  <a:schemeClr val="tx1"/>
                </a:solidFill>
                <a:latin typeface="Algerian" panose="04020705040A02060702" pitchFamily="82" charset="0"/>
              </a:rPr>
              <a:t>VIT BHOPAL</a:t>
            </a:r>
            <a:endParaRPr lang="en-IN" i="0" dirty="0">
              <a:solidFill>
                <a:schemeClr val="tx1"/>
              </a:solidFill>
              <a:latin typeface="Algerian" panose="04020705040A02060702" pitchFamily="82" charset="0"/>
            </a:endParaRPr>
          </a:p>
        </p:txBody>
      </p:sp>
      <p:sp>
        <p:nvSpPr>
          <p:cNvPr id="3" name="Subtitle 2">
            <a:extLst>
              <a:ext uri="{FF2B5EF4-FFF2-40B4-BE49-F238E27FC236}">
                <a16:creationId xmlns:a16="http://schemas.microsoft.com/office/drawing/2014/main" id="{65CF2EB8-88C1-4766-ABB9-93E7A30D9747}"/>
              </a:ext>
            </a:extLst>
          </p:cNvPr>
          <p:cNvSpPr>
            <a:spLocks noGrp="1"/>
          </p:cNvSpPr>
          <p:nvPr>
            <p:ph type="subTitle" idx="1"/>
          </p:nvPr>
        </p:nvSpPr>
        <p:spPr>
          <a:xfrm>
            <a:off x="5264345" y="2641723"/>
            <a:ext cx="1663309" cy="544744"/>
          </a:xfrm>
        </p:spPr>
        <p:txBody>
          <a:bodyPr>
            <a:normAutofit/>
          </a:bodyPr>
          <a:lstStyle/>
          <a:p>
            <a:r>
              <a:rPr lang="en-US" sz="2400" dirty="0"/>
              <a:t>Web Design</a:t>
            </a:r>
            <a:endParaRPr lang="en-IN" dirty="0"/>
          </a:p>
        </p:txBody>
      </p:sp>
      <p:sp>
        <p:nvSpPr>
          <p:cNvPr id="5" name="Rectangle 4">
            <a:extLst>
              <a:ext uri="{FF2B5EF4-FFF2-40B4-BE49-F238E27FC236}">
                <a16:creationId xmlns:a16="http://schemas.microsoft.com/office/drawing/2014/main" id="{55897F2F-7B45-475B-AA5D-3313C269095E}"/>
              </a:ext>
            </a:extLst>
          </p:cNvPr>
          <p:cNvSpPr/>
          <p:nvPr/>
        </p:nvSpPr>
        <p:spPr>
          <a:xfrm>
            <a:off x="1103744" y="4304164"/>
            <a:ext cx="4508162" cy="2677656"/>
          </a:xfrm>
          <a:prstGeom prst="rect">
            <a:avLst/>
          </a:prstGeom>
        </p:spPr>
        <p:txBody>
          <a:bodyPr wrap="square">
            <a:spAutoFit/>
          </a:bodyPr>
          <a:lstStyle/>
          <a:p>
            <a:pPr algn="ctr"/>
            <a:endParaRPr lang="en-US" dirty="0"/>
          </a:p>
          <a:p>
            <a:pPr algn="ctr"/>
            <a:r>
              <a:rPr lang="en-US" sz="2400" dirty="0"/>
              <a:t>TEAM MEMBERS</a:t>
            </a:r>
          </a:p>
          <a:p>
            <a:pPr algn="ctr"/>
            <a:endParaRPr lang="en-US" dirty="0"/>
          </a:p>
          <a:p>
            <a:r>
              <a:rPr lang="en-US" dirty="0">
                <a:latin typeface="Arial" panose="020B0604020202020204" pitchFamily="34" charset="0"/>
                <a:cs typeface="Arial" panose="020B0604020202020204" pitchFamily="34" charset="0"/>
              </a:rPr>
              <a:t>B. Santosh Kumar       18BCE10081  </a:t>
            </a:r>
          </a:p>
          <a:p>
            <a:r>
              <a:rPr lang="en-US" dirty="0">
                <a:latin typeface="Arial" panose="020B0604020202020204" pitchFamily="34" charset="0"/>
                <a:cs typeface="Arial" panose="020B0604020202020204" pitchFamily="34" charset="0"/>
              </a:rPr>
              <a:t>P. Nile Krupa Sheel     18BCE10183        P.C.V.V. Mounish         18BCE10187       </a:t>
            </a:r>
          </a:p>
          <a:p>
            <a:r>
              <a:rPr lang="en-US" dirty="0">
                <a:latin typeface="Arial" panose="020B0604020202020204" pitchFamily="34" charset="0"/>
                <a:cs typeface="Arial" panose="020B0604020202020204" pitchFamily="34" charset="0"/>
              </a:rPr>
              <a:t>Mahesh                    18BCE10280          </a:t>
            </a:r>
          </a:p>
          <a:p>
            <a:endParaRPr lang="en-US" dirty="0"/>
          </a:p>
          <a:p>
            <a:r>
              <a:rPr lang="en-US" dirty="0"/>
              <a:t>         </a:t>
            </a:r>
            <a:endParaRPr lang="en-IN" dirty="0"/>
          </a:p>
        </p:txBody>
      </p:sp>
      <p:sp>
        <p:nvSpPr>
          <p:cNvPr id="4" name="TextBox 3">
            <a:extLst>
              <a:ext uri="{FF2B5EF4-FFF2-40B4-BE49-F238E27FC236}">
                <a16:creationId xmlns:a16="http://schemas.microsoft.com/office/drawing/2014/main" id="{5BB50B6C-6CB3-41A8-8620-4FDCBE8D97A9}"/>
              </a:ext>
            </a:extLst>
          </p:cNvPr>
          <p:cNvSpPr txBox="1"/>
          <p:nvPr/>
        </p:nvSpPr>
        <p:spPr>
          <a:xfrm>
            <a:off x="8167456" y="5393182"/>
            <a:ext cx="3866271" cy="1292662"/>
          </a:xfrm>
          <a:prstGeom prst="rect">
            <a:avLst/>
          </a:prstGeom>
          <a:noFill/>
        </p:spPr>
        <p:txBody>
          <a:bodyPr wrap="square" rtlCol="0">
            <a:spAutoFit/>
          </a:bodyPr>
          <a:lstStyle/>
          <a:p>
            <a:r>
              <a:rPr lang="en-US" sz="2000" dirty="0"/>
              <a:t>PROJECT GUIDE :</a:t>
            </a:r>
          </a:p>
          <a:p>
            <a:endParaRPr lang="en-US" sz="2000" dirty="0"/>
          </a:p>
          <a:p>
            <a:r>
              <a:rPr lang="en-US" sz="2000" dirty="0"/>
              <a:t>          Mr. ASHISH KUMAR SAHU</a:t>
            </a:r>
          </a:p>
          <a:p>
            <a:endParaRPr lang="en-IN" dirty="0"/>
          </a:p>
        </p:txBody>
      </p:sp>
    </p:spTree>
    <p:extLst>
      <p:ext uri="{BB962C8B-B14F-4D97-AF65-F5344CB8AC3E}">
        <p14:creationId xmlns:p14="http://schemas.microsoft.com/office/powerpoint/2010/main" val="8314427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1B446D-5F4B-455E-8218-BA110932DEB8}"/>
              </a:ext>
            </a:extLst>
          </p:cNvPr>
          <p:cNvPicPr>
            <a:picLocks noChangeAspect="1"/>
          </p:cNvPicPr>
          <p:nvPr/>
        </p:nvPicPr>
        <p:blipFill rotWithShape="1">
          <a:blip r:embed="rId2">
            <a:extLst>
              <a:ext uri="{28A0092B-C50C-407E-A947-70E740481C1C}">
                <a14:useLocalDpi xmlns:a14="http://schemas.microsoft.com/office/drawing/2010/main" val="0"/>
              </a:ext>
            </a:extLst>
          </a:blip>
          <a:srcRect b="4854"/>
          <a:stretch/>
        </p:blipFill>
        <p:spPr>
          <a:xfrm>
            <a:off x="1278063" y="523783"/>
            <a:ext cx="4783215" cy="2559949"/>
          </a:xfrm>
          <a:prstGeom prst="rect">
            <a:avLst/>
          </a:prstGeom>
        </p:spPr>
      </p:pic>
      <p:pic>
        <p:nvPicPr>
          <p:cNvPr id="7" name="Picture 6">
            <a:extLst>
              <a:ext uri="{FF2B5EF4-FFF2-40B4-BE49-F238E27FC236}">
                <a16:creationId xmlns:a16="http://schemas.microsoft.com/office/drawing/2014/main" id="{5D68BC51-0B62-495A-943E-0E4F4C8E0187}"/>
              </a:ext>
            </a:extLst>
          </p:cNvPr>
          <p:cNvPicPr>
            <a:picLocks noChangeAspect="1"/>
          </p:cNvPicPr>
          <p:nvPr/>
        </p:nvPicPr>
        <p:blipFill rotWithShape="1">
          <a:blip r:embed="rId3">
            <a:extLst>
              <a:ext uri="{28A0092B-C50C-407E-A947-70E740481C1C}">
                <a14:useLocalDpi xmlns:a14="http://schemas.microsoft.com/office/drawing/2010/main" val="0"/>
              </a:ext>
            </a:extLst>
          </a:blip>
          <a:srcRect l="1" r="1" b="5242"/>
          <a:stretch/>
        </p:blipFill>
        <p:spPr>
          <a:xfrm>
            <a:off x="6613866" y="550417"/>
            <a:ext cx="4802819" cy="2559949"/>
          </a:xfrm>
          <a:prstGeom prst="rect">
            <a:avLst/>
          </a:prstGeom>
        </p:spPr>
      </p:pic>
      <p:pic>
        <p:nvPicPr>
          <p:cNvPr id="9" name="Picture 8">
            <a:extLst>
              <a:ext uri="{FF2B5EF4-FFF2-40B4-BE49-F238E27FC236}">
                <a16:creationId xmlns:a16="http://schemas.microsoft.com/office/drawing/2014/main" id="{7740818C-CB20-49B2-9810-4E77425892D3}"/>
              </a:ext>
            </a:extLst>
          </p:cNvPr>
          <p:cNvPicPr>
            <a:picLocks noChangeAspect="1"/>
          </p:cNvPicPr>
          <p:nvPr/>
        </p:nvPicPr>
        <p:blipFill rotWithShape="1">
          <a:blip r:embed="rId4">
            <a:extLst>
              <a:ext uri="{28A0092B-C50C-407E-A947-70E740481C1C}">
                <a14:useLocalDpi xmlns:a14="http://schemas.microsoft.com/office/drawing/2010/main" val="0"/>
              </a:ext>
            </a:extLst>
          </a:blip>
          <a:srcRect r="970" b="4338"/>
          <a:stretch/>
        </p:blipFill>
        <p:spPr>
          <a:xfrm>
            <a:off x="1322453" y="3632404"/>
            <a:ext cx="4783215" cy="2599115"/>
          </a:xfrm>
          <a:prstGeom prst="rect">
            <a:avLst/>
          </a:prstGeom>
        </p:spPr>
      </p:pic>
      <p:pic>
        <p:nvPicPr>
          <p:cNvPr id="11" name="Picture 10">
            <a:extLst>
              <a:ext uri="{FF2B5EF4-FFF2-40B4-BE49-F238E27FC236}">
                <a16:creationId xmlns:a16="http://schemas.microsoft.com/office/drawing/2014/main" id="{8E86B4F3-BE29-477C-81ED-D408898256E2}"/>
              </a:ext>
            </a:extLst>
          </p:cNvPr>
          <p:cNvPicPr>
            <a:picLocks noChangeAspect="1"/>
          </p:cNvPicPr>
          <p:nvPr/>
        </p:nvPicPr>
        <p:blipFill rotWithShape="1">
          <a:blip r:embed="rId5">
            <a:extLst>
              <a:ext uri="{28A0092B-C50C-407E-A947-70E740481C1C}">
                <a14:useLocalDpi xmlns:a14="http://schemas.microsoft.com/office/drawing/2010/main" val="0"/>
              </a:ext>
            </a:extLst>
          </a:blip>
          <a:srcRect t="-1" r="148" b="5214"/>
          <a:stretch/>
        </p:blipFill>
        <p:spPr>
          <a:xfrm>
            <a:off x="6658256" y="3650160"/>
            <a:ext cx="4867665" cy="2599115"/>
          </a:xfrm>
          <a:prstGeom prst="rect">
            <a:avLst/>
          </a:prstGeom>
        </p:spPr>
      </p:pic>
    </p:spTree>
    <p:extLst>
      <p:ext uri="{BB962C8B-B14F-4D97-AF65-F5344CB8AC3E}">
        <p14:creationId xmlns:p14="http://schemas.microsoft.com/office/powerpoint/2010/main" val="2460637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72003B2-4718-4D90-BEB0-124A0B6FD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18" y="354106"/>
            <a:ext cx="5466478" cy="3074894"/>
          </a:xfrm>
          <a:prstGeom prst="rect">
            <a:avLst/>
          </a:prstGeom>
        </p:spPr>
      </p:pic>
      <p:pic>
        <p:nvPicPr>
          <p:cNvPr id="6" name="Picture 5" descr="A group of people in a room&#10;&#10;Description automatically generated">
            <a:extLst>
              <a:ext uri="{FF2B5EF4-FFF2-40B4-BE49-F238E27FC236}">
                <a16:creationId xmlns:a16="http://schemas.microsoft.com/office/drawing/2014/main" id="{80A3A6FC-00A2-4C90-A841-F8A105F35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152" y="3547222"/>
            <a:ext cx="5466479" cy="3074894"/>
          </a:xfrm>
          <a:prstGeom prst="rect">
            <a:avLst/>
          </a:prstGeom>
        </p:spPr>
      </p:pic>
    </p:spTree>
    <p:extLst>
      <p:ext uri="{BB962C8B-B14F-4D97-AF65-F5344CB8AC3E}">
        <p14:creationId xmlns:p14="http://schemas.microsoft.com/office/powerpoint/2010/main" val="32682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A64B2E83-5565-4C89-A0FC-0E31AB728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60" y="268940"/>
            <a:ext cx="5323044" cy="299421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4246770-2082-486F-8FBD-32E1A742B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128" y="3429000"/>
            <a:ext cx="5773271" cy="3247464"/>
          </a:xfrm>
          <a:prstGeom prst="rect">
            <a:avLst/>
          </a:prstGeom>
        </p:spPr>
      </p:pic>
    </p:spTree>
    <p:extLst>
      <p:ext uri="{BB962C8B-B14F-4D97-AF65-F5344CB8AC3E}">
        <p14:creationId xmlns:p14="http://schemas.microsoft.com/office/powerpoint/2010/main" val="2755520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014D-8193-4252-8DF8-97DE300F022D}"/>
              </a:ext>
            </a:extLst>
          </p:cNvPr>
          <p:cNvSpPr>
            <a:spLocks noGrp="1"/>
          </p:cNvSpPr>
          <p:nvPr>
            <p:ph type="ctrTitle"/>
          </p:nvPr>
        </p:nvSpPr>
        <p:spPr>
          <a:xfrm>
            <a:off x="1435054" y="1768951"/>
            <a:ext cx="7034362" cy="2833600"/>
          </a:xfrm>
        </p:spPr>
        <p:txBody>
          <a:bodyPr>
            <a:noAutofit/>
          </a:bodyPr>
          <a:lstStyle/>
          <a:p>
            <a:r>
              <a:rPr lang="en-US" sz="3200" b="1" dirty="0">
                <a:latin typeface="+mn-lt"/>
              </a:rPr>
              <a:t>REFERENCES : </a:t>
            </a:r>
            <a:br>
              <a:rPr lang="en-IN" sz="2000" dirty="0">
                <a:latin typeface="+mn-lt"/>
              </a:rPr>
            </a:br>
            <a:r>
              <a:rPr lang="en-US" sz="2000" dirty="0">
                <a:latin typeface="+mn-lt"/>
              </a:rPr>
              <a:t> </a:t>
            </a:r>
            <a:br>
              <a:rPr lang="en-IN" sz="2000" dirty="0">
                <a:latin typeface="+mn-lt"/>
              </a:rPr>
            </a:br>
            <a:r>
              <a:rPr lang="en-IN" sz="2000" dirty="0">
                <a:latin typeface="+mn-lt"/>
              </a:rPr>
              <a:t>                    </a:t>
            </a:r>
            <a:r>
              <a:rPr lang="en-US" sz="1800" dirty="0">
                <a:latin typeface="+mn-lt"/>
              </a:rPr>
              <a:t>VIT BHOPAL WEBSITE</a:t>
            </a:r>
            <a:br>
              <a:rPr lang="en-IN" sz="1800" dirty="0">
                <a:latin typeface="+mn-lt"/>
              </a:rPr>
            </a:br>
            <a:br>
              <a:rPr lang="en-IN" sz="1800" dirty="0">
                <a:latin typeface="+mn-lt"/>
              </a:rPr>
            </a:br>
            <a:r>
              <a:rPr lang="en-IN" sz="1800" dirty="0">
                <a:latin typeface="+mn-lt"/>
              </a:rPr>
              <a:t>                      </a:t>
            </a:r>
            <a:r>
              <a:rPr lang="en-US" sz="1800" dirty="0">
                <a:latin typeface="+mn-lt"/>
              </a:rPr>
              <a:t>GITAM UNIVERSITY WEBSITE</a:t>
            </a:r>
            <a:br>
              <a:rPr lang="en-IN" sz="1800" dirty="0">
                <a:latin typeface="+mn-lt"/>
              </a:rPr>
            </a:br>
            <a:br>
              <a:rPr lang="en-IN" sz="1800" dirty="0">
                <a:latin typeface="+mn-lt"/>
              </a:rPr>
            </a:br>
            <a:r>
              <a:rPr lang="en-IN" sz="1800" dirty="0">
                <a:latin typeface="+mn-lt"/>
              </a:rPr>
              <a:t>                      </a:t>
            </a:r>
            <a:r>
              <a:rPr lang="en-US" sz="1800" dirty="0">
                <a:latin typeface="+mn-lt"/>
              </a:rPr>
              <a:t>MIT WEBSITE</a:t>
            </a:r>
            <a:br>
              <a:rPr lang="en-IN" sz="1800" dirty="0">
                <a:latin typeface="+mn-lt"/>
              </a:rPr>
            </a:br>
            <a:br>
              <a:rPr lang="en-IN" sz="1800" dirty="0">
                <a:latin typeface="+mn-lt"/>
              </a:rPr>
            </a:br>
            <a:r>
              <a:rPr lang="en-IN" sz="1800" dirty="0">
                <a:latin typeface="+mn-lt"/>
              </a:rPr>
              <a:t>                      </a:t>
            </a:r>
            <a:r>
              <a:rPr lang="en-US" sz="1800" dirty="0">
                <a:latin typeface="+mn-lt"/>
              </a:rPr>
              <a:t>HARVARD UNIVERSITY WEBSITE</a:t>
            </a:r>
            <a:br>
              <a:rPr lang="en-IN" sz="3200" dirty="0">
                <a:latin typeface="+mn-lt"/>
              </a:rPr>
            </a:br>
            <a:endParaRPr lang="en-IN" sz="2000" dirty="0">
              <a:latin typeface="+mn-lt"/>
            </a:endParaRPr>
          </a:p>
        </p:txBody>
      </p:sp>
    </p:spTree>
    <p:extLst>
      <p:ext uri="{BB962C8B-B14F-4D97-AF65-F5344CB8AC3E}">
        <p14:creationId xmlns:p14="http://schemas.microsoft.com/office/powerpoint/2010/main" val="59999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en&#10;&#10;Description automatically generated">
            <a:extLst>
              <a:ext uri="{FF2B5EF4-FFF2-40B4-BE49-F238E27FC236}">
                <a16:creationId xmlns:a16="http://schemas.microsoft.com/office/drawing/2014/main" id="{E8B44E1B-CE5B-4BF0-979F-5C972DD9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5566" y="1471380"/>
            <a:ext cx="6948364" cy="39152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9766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2C5C18-213C-4077-BAF6-676256566CED}"/>
              </a:ext>
            </a:extLst>
          </p:cNvPr>
          <p:cNvSpPr/>
          <p:nvPr/>
        </p:nvSpPr>
        <p:spPr>
          <a:xfrm>
            <a:off x="1358285" y="1357520"/>
            <a:ext cx="8238476" cy="2314544"/>
          </a:xfrm>
          <a:prstGeom prst="rect">
            <a:avLst/>
          </a:prstGeom>
        </p:spPr>
        <p:txBody>
          <a:bodyPr wrap="square">
            <a:spAutoFit/>
          </a:bodyPr>
          <a:lstStyle/>
          <a:p>
            <a:r>
              <a:rPr lang="en-US" dirty="0">
                <a:latin typeface="Baskerville Old Face" panose="02020602080505020303" pitchFamily="18" charset="0"/>
              </a:rPr>
              <a:t>IN TODAY’S  FAST AND COMPETETIVE WORLD, A UNIVERSITY FIRST’S FACE IS IT’S WEBSITE. IF ANY PERSON WANT TO KNOW ABOUT A UNIVERSITY  THE WOULD BE FIRST LOOKING INTO ITS WEBSITE .</a:t>
            </a:r>
          </a:p>
          <a:p>
            <a:endParaRPr lang="en-US" dirty="0">
              <a:latin typeface="Baskerville Old Face" panose="02020602080505020303" pitchFamily="18" charset="0"/>
            </a:endParaRPr>
          </a:p>
          <a:p>
            <a:r>
              <a:rPr lang="en-US" dirty="0">
                <a:latin typeface="Baskerville Old Face" panose="02020602080505020303" pitchFamily="18" charset="0"/>
              </a:rPr>
              <a:t>WANT TO MAKE OUR UNIVERSITY WEBSITE BETTER AND ADD SOME NEW FEATURES TO IT</a:t>
            </a:r>
            <a:r>
              <a:rPr lang="en-IN" dirty="0">
                <a:latin typeface="Baskerville Old Face" panose="02020602080505020303" pitchFamily="18" charset="0"/>
              </a:rPr>
              <a:t>. </a:t>
            </a:r>
            <a:r>
              <a:rPr lang="en-US" dirty="0">
                <a:latin typeface="Baskerville Old Face" panose="02020602080505020303" pitchFamily="18" charset="0"/>
              </a:rPr>
              <a:t>SO THAT IT’S USER INTERFACE WOULD BE </a:t>
            </a:r>
            <a:r>
              <a:rPr lang="en-US">
                <a:latin typeface="Baskerville Old Face" panose="02020602080505020303" pitchFamily="18" charset="0"/>
              </a:rPr>
              <a:t>BETTER .</a:t>
            </a:r>
            <a:endParaRPr lang="en-IN" dirty="0">
              <a:latin typeface="Baskerville Old Face" panose="02020602080505020303"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596D9C63-9BEC-4CDD-BC21-B8494FE54515}"/>
              </a:ext>
            </a:extLst>
          </p:cNvPr>
          <p:cNvSpPr/>
          <p:nvPr/>
        </p:nvSpPr>
        <p:spPr>
          <a:xfrm>
            <a:off x="532660" y="452885"/>
            <a:ext cx="2485747" cy="584775"/>
          </a:xfrm>
          <a:prstGeom prst="rect">
            <a:avLst/>
          </a:prstGeom>
        </p:spPr>
        <p:txBody>
          <a:bodyPr wrap="square">
            <a:spAutoFit/>
          </a:bodyPr>
          <a:lstStyle/>
          <a:p>
            <a:r>
              <a:rPr lang="en-IN" sz="3200" b="1" dirty="0"/>
              <a:t>OBJECTIVE :</a:t>
            </a:r>
            <a:endParaRPr lang="en-IN" b="1" dirty="0"/>
          </a:p>
        </p:txBody>
      </p:sp>
      <p:pic>
        <p:nvPicPr>
          <p:cNvPr id="4" name="Picture 3">
            <a:extLst>
              <a:ext uri="{FF2B5EF4-FFF2-40B4-BE49-F238E27FC236}">
                <a16:creationId xmlns:a16="http://schemas.microsoft.com/office/drawing/2014/main" id="{0448A090-73BA-478F-927C-8F74CA556555}"/>
              </a:ext>
            </a:extLst>
          </p:cNvPr>
          <p:cNvPicPr>
            <a:picLocks noChangeAspect="1"/>
          </p:cNvPicPr>
          <p:nvPr/>
        </p:nvPicPr>
        <p:blipFill>
          <a:blip r:embed="rId2"/>
          <a:stretch>
            <a:fillRect/>
          </a:stretch>
        </p:blipFill>
        <p:spPr>
          <a:xfrm rot="21088600">
            <a:off x="8771139" y="3630537"/>
            <a:ext cx="2920754" cy="2699677"/>
          </a:xfrm>
          <a:prstGeom prst="rect">
            <a:avLst/>
          </a:prstGeom>
        </p:spPr>
      </p:pic>
    </p:spTree>
    <p:extLst>
      <p:ext uri="{BB962C8B-B14F-4D97-AF65-F5344CB8AC3E}">
        <p14:creationId xmlns:p14="http://schemas.microsoft.com/office/powerpoint/2010/main" val="2605443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2B8E82-C9BD-48F0-84C2-8FF7CFEA14FC}"/>
              </a:ext>
            </a:extLst>
          </p:cNvPr>
          <p:cNvSpPr/>
          <p:nvPr/>
        </p:nvSpPr>
        <p:spPr>
          <a:xfrm>
            <a:off x="1532877" y="1483866"/>
            <a:ext cx="9126245" cy="2376805"/>
          </a:xfrm>
          <a:prstGeom prst="rect">
            <a:avLst/>
          </a:prstGeom>
        </p:spPr>
        <p:txBody>
          <a:bodyPr wrap="square">
            <a:spAutoFit/>
          </a:bodyPr>
          <a:lstStyle/>
          <a:p>
            <a:r>
              <a:rPr lang="en-US" sz="2400" b="1" dirty="0">
                <a:latin typeface="Algerian" panose="04020705040A02060702" pitchFamily="82" charset="0"/>
              </a:rPr>
              <a:t>HTML : </a:t>
            </a:r>
            <a:r>
              <a:rPr lang="en-US" sz="2000" dirty="0"/>
              <a:t>Hypertext Markup Language, the authoring language </a:t>
            </a:r>
            <a:r>
              <a:rPr lang="en-US" sz="2000" b="1" dirty="0"/>
              <a:t>used</a:t>
            </a:r>
            <a:r>
              <a:rPr lang="en-US" sz="2000" dirty="0"/>
              <a:t> to create documents on the World Wide Web. </a:t>
            </a:r>
          </a:p>
          <a:p>
            <a:endParaRPr lang="en-US" sz="2000" dirty="0"/>
          </a:p>
          <a:p>
            <a:r>
              <a:rPr lang="en-US" sz="2400" b="1" dirty="0">
                <a:latin typeface="Algerian" panose="04020705040A02060702" pitchFamily="82" charset="0"/>
              </a:rPr>
              <a:t>CSS : </a:t>
            </a:r>
            <a:r>
              <a:rPr lang="en-US" sz="2000" dirty="0"/>
              <a:t>Cascading Style Sheets is a stylesheet language used to describe the presentation of a document </a:t>
            </a:r>
            <a:r>
              <a:rPr lang="en-US" sz="2000" b="1" dirty="0"/>
              <a:t>CSS</a:t>
            </a:r>
            <a:r>
              <a:rPr lang="en-US" sz="2000" dirty="0"/>
              <a:t> describes how elements should be rendered on screen, on paper, in speech, or on other media.</a:t>
            </a:r>
            <a:endParaRPr lang="en-IN" sz="2000" dirty="0"/>
          </a:p>
          <a:p>
            <a:pPr>
              <a:lnSpc>
                <a:spcPct val="107000"/>
              </a:lnSpc>
              <a:spcAft>
                <a:spcPts val="800"/>
              </a:spcAft>
            </a:pPr>
            <a:endParaRPr lang="en-IN"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70D43BCC-CE32-4359-A6CD-3E68B92AFF01}"/>
              </a:ext>
            </a:extLst>
          </p:cNvPr>
          <p:cNvSpPr/>
          <p:nvPr/>
        </p:nvSpPr>
        <p:spPr>
          <a:xfrm>
            <a:off x="608396" y="456746"/>
            <a:ext cx="6328977" cy="584775"/>
          </a:xfrm>
          <a:prstGeom prst="rect">
            <a:avLst/>
          </a:prstGeom>
        </p:spPr>
        <p:txBody>
          <a:bodyPr wrap="none">
            <a:spAutoFit/>
          </a:bodyPr>
          <a:lstStyle/>
          <a:p>
            <a:r>
              <a:rPr lang="en-US" sz="3200" dirty="0">
                <a:latin typeface="Lucida Handwriting" panose="03010101010101010101" pitchFamily="66" charset="0"/>
              </a:rPr>
              <a:t>SOFTWARE REQUIREMENT :</a:t>
            </a:r>
            <a:endParaRPr lang="en-IN" sz="3200" b="1" dirty="0"/>
          </a:p>
        </p:txBody>
      </p:sp>
      <p:pic>
        <p:nvPicPr>
          <p:cNvPr id="7" name="Content Placeholder 5">
            <a:extLst>
              <a:ext uri="{FF2B5EF4-FFF2-40B4-BE49-F238E27FC236}">
                <a16:creationId xmlns:a16="http://schemas.microsoft.com/office/drawing/2014/main" id="{0D72240C-2FE1-4AE3-AD8C-8DD94A6983DA}"/>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6864214" y="3860671"/>
            <a:ext cx="5002134" cy="2601684"/>
          </a:xfrm>
          <a:prstGeom prst="ellipse">
            <a:avLst/>
          </a:prstGeom>
          <a:ln>
            <a:noFill/>
          </a:ln>
          <a:effectLst>
            <a:softEdge rad="112500"/>
          </a:effectLst>
        </p:spPr>
      </p:pic>
    </p:spTree>
    <p:extLst>
      <p:ext uri="{BB962C8B-B14F-4D97-AF65-F5344CB8AC3E}">
        <p14:creationId xmlns:p14="http://schemas.microsoft.com/office/powerpoint/2010/main" val="211513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C801-13FB-4378-9E4D-56F193ABFA88}"/>
              </a:ext>
            </a:extLst>
          </p:cNvPr>
          <p:cNvSpPr>
            <a:spLocks noGrp="1"/>
          </p:cNvSpPr>
          <p:nvPr>
            <p:ph type="ctrTitle"/>
          </p:nvPr>
        </p:nvSpPr>
        <p:spPr>
          <a:xfrm>
            <a:off x="1369614" y="514906"/>
            <a:ext cx="10629611" cy="6134470"/>
          </a:xfrm>
        </p:spPr>
        <p:txBody>
          <a:bodyPr>
            <a:normAutofit/>
          </a:bodyPr>
          <a:lstStyle/>
          <a:p>
            <a:br>
              <a:rPr lang="en-US" sz="3600" dirty="0"/>
            </a:br>
            <a:endParaRPr lang="en-IN" sz="3600" dirty="0"/>
          </a:p>
        </p:txBody>
      </p:sp>
      <p:sp>
        <p:nvSpPr>
          <p:cNvPr id="4" name="Content Placeholder 2">
            <a:extLst>
              <a:ext uri="{FF2B5EF4-FFF2-40B4-BE49-F238E27FC236}">
                <a16:creationId xmlns:a16="http://schemas.microsoft.com/office/drawing/2014/main" id="{02879B4E-93F9-4F1B-B02F-B411F0CA9AE8}"/>
              </a:ext>
            </a:extLst>
          </p:cNvPr>
          <p:cNvSpPr>
            <a:spLocks noGrp="1"/>
          </p:cNvSpPr>
          <p:nvPr/>
        </p:nvSpPr>
        <p:spPr>
          <a:xfrm>
            <a:off x="1670601" y="568171"/>
            <a:ext cx="12348593"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sp>
        <p:nvSpPr>
          <p:cNvPr id="5" name="Oval 4">
            <a:extLst>
              <a:ext uri="{FF2B5EF4-FFF2-40B4-BE49-F238E27FC236}">
                <a16:creationId xmlns:a16="http://schemas.microsoft.com/office/drawing/2014/main" id="{2C3D340B-99E2-4580-AEE4-804DB3FE592B}"/>
              </a:ext>
            </a:extLst>
          </p:cNvPr>
          <p:cNvSpPr/>
          <p:nvPr/>
        </p:nvSpPr>
        <p:spPr>
          <a:xfrm>
            <a:off x="4824581" y="1044779"/>
            <a:ext cx="2249794" cy="5334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0000"/>
                </a:solidFill>
              </a:rPr>
              <a:t>VIT BHOPAL</a:t>
            </a:r>
            <a:endParaRPr lang="en-IN" dirty="0">
              <a:solidFill>
                <a:srgbClr val="FF0000"/>
              </a:solidFill>
            </a:endParaRPr>
          </a:p>
        </p:txBody>
      </p:sp>
      <p:cxnSp>
        <p:nvCxnSpPr>
          <p:cNvPr id="6" name="Straight Arrow Connector 5">
            <a:extLst>
              <a:ext uri="{FF2B5EF4-FFF2-40B4-BE49-F238E27FC236}">
                <a16:creationId xmlns:a16="http://schemas.microsoft.com/office/drawing/2014/main" id="{A6C40A7E-98B1-493C-B3F1-ADAF1CBF7CA2}"/>
              </a:ext>
            </a:extLst>
          </p:cNvPr>
          <p:cNvCxnSpPr>
            <a:cxnSpLocks/>
          </p:cNvCxnSpPr>
          <p:nvPr/>
        </p:nvCxnSpPr>
        <p:spPr>
          <a:xfrm flipH="1">
            <a:off x="5931722" y="1608049"/>
            <a:ext cx="1" cy="346034"/>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B54497D1-BE55-4085-91D0-681307A71AB5}"/>
              </a:ext>
            </a:extLst>
          </p:cNvPr>
          <p:cNvCxnSpPr>
            <a:cxnSpLocks/>
          </p:cNvCxnSpPr>
          <p:nvPr/>
        </p:nvCxnSpPr>
        <p:spPr>
          <a:xfrm flipV="1">
            <a:off x="1845477" y="1956094"/>
            <a:ext cx="9091810" cy="41955"/>
          </a:xfrm>
          <a:prstGeom prst="line">
            <a:avLst/>
          </a:prstGeom>
          <a:ln>
            <a:solidFill>
              <a:schemeClr val="bg2">
                <a:lumMod val="50000"/>
                <a:lumOff val="50000"/>
              </a:schemeClr>
            </a:solidFill>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FFC21CAD-4EE5-4912-87C6-063EC4C66798}"/>
              </a:ext>
            </a:extLst>
          </p:cNvPr>
          <p:cNvCxnSpPr>
            <a:cxnSpLocks/>
          </p:cNvCxnSpPr>
          <p:nvPr/>
        </p:nvCxnSpPr>
        <p:spPr>
          <a:xfrm>
            <a:off x="1845477" y="1998046"/>
            <a:ext cx="0" cy="293617"/>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9" name="Rectangle: Rounded Corners 8">
            <a:extLst>
              <a:ext uri="{FF2B5EF4-FFF2-40B4-BE49-F238E27FC236}">
                <a16:creationId xmlns:a16="http://schemas.microsoft.com/office/drawing/2014/main" id="{218F5E45-B6E1-44A0-84A8-9DDB19F0C513}"/>
              </a:ext>
            </a:extLst>
          </p:cNvPr>
          <p:cNvSpPr/>
          <p:nvPr/>
        </p:nvSpPr>
        <p:spPr>
          <a:xfrm>
            <a:off x="1316275" y="2333605"/>
            <a:ext cx="1082177" cy="511731"/>
          </a:xfrm>
          <a:prstGeom prst="roundRect">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1</a:t>
            </a:r>
          </a:p>
          <a:p>
            <a:pPr algn="ctr"/>
            <a:r>
              <a:rPr lang="en-US" sz="1400" dirty="0">
                <a:solidFill>
                  <a:srgbClr val="FF0000"/>
                </a:solidFill>
                <a:latin typeface="Bahnschrift Light" panose="020B0502040204020203" pitchFamily="34" charset="0"/>
              </a:rPr>
              <a:t>Homepage</a:t>
            </a:r>
            <a:endParaRPr lang="en-IN" sz="1400" dirty="0">
              <a:solidFill>
                <a:srgbClr val="FF0000"/>
              </a:solidFill>
              <a:latin typeface="Bahnschrift Light" panose="020B0502040204020203" pitchFamily="34" charset="0"/>
            </a:endParaRPr>
          </a:p>
        </p:txBody>
      </p:sp>
      <p:cxnSp>
        <p:nvCxnSpPr>
          <p:cNvPr id="10" name="Straight Arrow Connector 9">
            <a:extLst>
              <a:ext uri="{FF2B5EF4-FFF2-40B4-BE49-F238E27FC236}">
                <a16:creationId xmlns:a16="http://schemas.microsoft.com/office/drawing/2014/main" id="{0D90FE61-3A7B-445A-8B5A-C37DDDAF8014}"/>
              </a:ext>
            </a:extLst>
          </p:cNvPr>
          <p:cNvCxnSpPr>
            <a:cxnSpLocks/>
          </p:cNvCxnSpPr>
          <p:nvPr/>
        </p:nvCxnSpPr>
        <p:spPr>
          <a:xfrm>
            <a:off x="2777357" y="2006442"/>
            <a:ext cx="0" cy="1031848"/>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1" name="Rectangle: Rounded Corners 10">
            <a:extLst>
              <a:ext uri="{FF2B5EF4-FFF2-40B4-BE49-F238E27FC236}">
                <a16:creationId xmlns:a16="http://schemas.microsoft.com/office/drawing/2014/main" id="{BE4DAD86-27C1-4529-AD14-1962FB3AC38F}"/>
              </a:ext>
            </a:extLst>
          </p:cNvPr>
          <p:cNvSpPr/>
          <p:nvPr/>
        </p:nvSpPr>
        <p:spPr>
          <a:xfrm>
            <a:off x="1893718" y="3046664"/>
            <a:ext cx="1036040" cy="51173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2</a:t>
            </a:r>
          </a:p>
          <a:p>
            <a:pPr algn="ctr"/>
            <a:r>
              <a:rPr lang="en-US" sz="1400" dirty="0">
                <a:solidFill>
                  <a:srgbClr val="FF0000"/>
                </a:solidFill>
                <a:latin typeface="Bahnschrift Light" panose="020B0502040204020203" pitchFamily="34" charset="0"/>
              </a:rPr>
              <a:t>Live Chat </a:t>
            </a:r>
            <a:endParaRPr lang="en-IN" sz="1400" dirty="0">
              <a:solidFill>
                <a:srgbClr val="FF0000"/>
              </a:solidFill>
              <a:latin typeface="Bahnschrift Light" panose="020B0502040204020203" pitchFamily="34" charset="0"/>
            </a:endParaRPr>
          </a:p>
        </p:txBody>
      </p:sp>
      <p:sp>
        <p:nvSpPr>
          <p:cNvPr id="13" name="Rectangle: Rounded Corners 12">
            <a:extLst>
              <a:ext uri="{FF2B5EF4-FFF2-40B4-BE49-F238E27FC236}">
                <a16:creationId xmlns:a16="http://schemas.microsoft.com/office/drawing/2014/main" id="{65C776C6-153C-442C-AE28-4069A19CF60A}"/>
              </a:ext>
            </a:extLst>
          </p:cNvPr>
          <p:cNvSpPr/>
          <p:nvPr/>
        </p:nvSpPr>
        <p:spPr>
          <a:xfrm>
            <a:off x="1559700" y="5199423"/>
            <a:ext cx="1923174" cy="51172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solidFill>
                <a:srgbClr val="FF0000"/>
              </a:solidFill>
              <a:latin typeface="Bahnschrift Light" panose="020B0502040204020203" pitchFamily="34" charset="0"/>
            </a:endParaRPr>
          </a:p>
          <a:p>
            <a:pPr algn="ctr"/>
            <a:r>
              <a:rPr lang="en-US" sz="1400" dirty="0">
                <a:solidFill>
                  <a:srgbClr val="FF0000"/>
                </a:solidFill>
                <a:latin typeface="Bahnschrift Light" panose="020B0502040204020203" pitchFamily="34" charset="0"/>
              </a:rPr>
              <a:t>Facebook VIT Bhopal</a:t>
            </a:r>
            <a:endParaRPr lang="en-IN" sz="1400" dirty="0">
              <a:solidFill>
                <a:srgbClr val="FF0000"/>
              </a:solidFill>
              <a:latin typeface="Bahnschrift Light" panose="020B0502040204020203" pitchFamily="34" charset="0"/>
            </a:endParaRPr>
          </a:p>
        </p:txBody>
      </p:sp>
      <p:sp>
        <p:nvSpPr>
          <p:cNvPr id="15" name="Rectangle: Rounded Corners 14">
            <a:extLst>
              <a:ext uri="{FF2B5EF4-FFF2-40B4-BE49-F238E27FC236}">
                <a16:creationId xmlns:a16="http://schemas.microsoft.com/office/drawing/2014/main" id="{E8AAFD50-0184-4998-A1D3-860807DD43EB}"/>
              </a:ext>
            </a:extLst>
          </p:cNvPr>
          <p:cNvSpPr/>
          <p:nvPr/>
        </p:nvSpPr>
        <p:spPr>
          <a:xfrm>
            <a:off x="3571254" y="5198567"/>
            <a:ext cx="1831603" cy="53814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YouTube VIT Bhopal</a:t>
            </a:r>
            <a:endParaRPr lang="en-IN" sz="1400" dirty="0">
              <a:solidFill>
                <a:srgbClr val="FF0000"/>
              </a:solidFill>
              <a:latin typeface="Bahnschrift Light" panose="020B0502040204020203" pitchFamily="34" charset="0"/>
            </a:endParaRPr>
          </a:p>
        </p:txBody>
      </p:sp>
      <p:cxnSp>
        <p:nvCxnSpPr>
          <p:cNvPr id="16" name="Straight Arrow Connector 15">
            <a:extLst>
              <a:ext uri="{FF2B5EF4-FFF2-40B4-BE49-F238E27FC236}">
                <a16:creationId xmlns:a16="http://schemas.microsoft.com/office/drawing/2014/main" id="{C92C1236-DDD8-46DA-9402-64EF63FA970F}"/>
              </a:ext>
            </a:extLst>
          </p:cNvPr>
          <p:cNvCxnSpPr>
            <a:cxnSpLocks/>
          </p:cNvCxnSpPr>
          <p:nvPr/>
        </p:nvCxnSpPr>
        <p:spPr>
          <a:xfrm>
            <a:off x="5949478" y="2898871"/>
            <a:ext cx="0" cy="1060258"/>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7" name="Rectangle: Rounded Corners 16">
            <a:extLst>
              <a:ext uri="{FF2B5EF4-FFF2-40B4-BE49-F238E27FC236}">
                <a16:creationId xmlns:a16="http://schemas.microsoft.com/office/drawing/2014/main" id="{BD549692-C3DB-4DB4-9C6D-41B18B3D5DCC}"/>
              </a:ext>
            </a:extLst>
          </p:cNvPr>
          <p:cNvSpPr/>
          <p:nvPr/>
        </p:nvSpPr>
        <p:spPr>
          <a:xfrm>
            <a:off x="5500763" y="5194013"/>
            <a:ext cx="1753300" cy="5515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Twitter VIT Bhopal</a:t>
            </a:r>
            <a:endParaRPr lang="en-IN" sz="1400" dirty="0">
              <a:solidFill>
                <a:srgbClr val="FF0000"/>
              </a:solidFill>
              <a:latin typeface="Bahnschrift Light" panose="020B0502040204020203" pitchFamily="34" charset="0"/>
            </a:endParaRPr>
          </a:p>
        </p:txBody>
      </p:sp>
      <p:sp>
        <p:nvSpPr>
          <p:cNvPr id="18" name="Rectangle: Rounded Corners 17">
            <a:extLst>
              <a:ext uri="{FF2B5EF4-FFF2-40B4-BE49-F238E27FC236}">
                <a16:creationId xmlns:a16="http://schemas.microsoft.com/office/drawing/2014/main" id="{CBC13F2D-AB62-4E71-890A-F48902F305D5}"/>
              </a:ext>
            </a:extLst>
          </p:cNvPr>
          <p:cNvSpPr/>
          <p:nvPr/>
        </p:nvSpPr>
        <p:spPr>
          <a:xfrm>
            <a:off x="7362956" y="5184073"/>
            <a:ext cx="1949043" cy="5515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Instagram VIT Bhopal</a:t>
            </a:r>
            <a:endParaRPr lang="en-IN" sz="1400" dirty="0">
              <a:solidFill>
                <a:srgbClr val="FF0000"/>
              </a:solidFill>
              <a:latin typeface="Bahnschrift Light" panose="020B0502040204020203" pitchFamily="34" charset="0"/>
            </a:endParaRPr>
          </a:p>
        </p:txBody>
      </p:sp>
      <p:cxnSp>
        <p:nvCxnSpPr>
          <p:cNvPr id="20" name="Straight Arrow Connector 19">
            <a:extLst>
              <a:ext uri="{FF2B5EF4-FFF2-40B4-BE49-F238E27FC236}">
                <a16:creationId xmlns:a16="http://schemas.microsoft.com/office/drawing/2014/main" id="{9AE4A713-E09B-498C-8164-D9A8843C1223}"/>
              </a:ext>
            </a:extLst>
          </p:cNvPr>
          <p:cNvCxnSpPr>
            <a:cxnSpLocks/>
          </p:cNvCxnSpPr>
          <p:nvPr/>
        </p:nvCxnSpPr>
        <p:spPr>
          <a:xfrm>
            <a:off x="8827977" y="1977071"/>
            <a:ext cx="0" cy="2493426"/>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1" name="Rectangle: Rounded Corners 20">
            <a:extLst>
              <a:ext uri="{FF2B5EF4-FFF2-40B4-BE49-F238E27FC236}">
                <a16:creationId xmlns:a16="http://schemas.microsoft.com/office/drawing/2014/main" id="{2F4A2A3E-B56B-4F75-88DC-64A472F8570F}"/>
              </a:ext>
            </a:extLst>
          </p:cNvPr>
          <p:cNvSpPr/>
          <p:nvPr/>
        </p:nvSpPr>
        <p:spPr>
          <a:xfrm>
            <a:off x="8685983" y="4470497"/>
            <a:ext cx="1296090" cy="5515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4</a:t>
            </a:r>
          </a:p>
          <a:p>
            <a:pPr algn="ctr"/>
            <a:r>
              <a:rPr lang="en-US" sz="1400" dirty="0">
                <a:solidFill>
                  <a:srgbClr val="FF0000"/>
                </a:solidFill>
                <a:latin typeface="Bahnschrift Light" panose="020B0502040204020203" pitchFamily="34" charset="0"/>
              </a:rPr>
              <a:t>Academics</a:t>
            </a:r>
            <a:endParaRPr lang="en-IN" sz="1400" dirty="0">
              <a:solidFill>
                <a:srgbClr val="FF0000"/>
              </a:solidFill>
              <a:latin typeface="Bahnschrift Light" panose="020B0502040204020203" pitchFamily="34" charset="0"/>
            </a:endParaRPr>
          </a:p>
        </p:txBody>
      </p:sp>
      <p:cxnSp>
        <p:nvCxnSpPr>
          <p:cNvPr id="22" name="Straight Arrow Connector 21">
            <a:extLst>
              <a:ext uri="{FF2B5EF4-FFF2-40B4-BE49-F238E27FC236}">
                <a16:creationId xmlns:a16="http://schemas.microsoft.com/office/drawing/2014/main" id="{DC4B925B-C46E-466C-BCD9-65FCA333D51E}"/>
              </a:ext>
            </a:extLst>
          </p:cNvPr>
          <p:cNvCxnSpPr>
            <a:cxnSpLocks/>
          </p:cNvCxnSpPr>
          <p:nvPr/>
        </p:nvCxnSpPr>
        <p:spPr>
          <a:xfrm>
            <a:off x="9321682" y="1962638"/>
            <a:ext cx="0" cy="1747763"/>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3" name="Rectangle: Rounded Corners 22">
            <a:extLst>
              <a:ext uri="{FF2B5EF4-FFF2-40B4-BE49-F238E27FC236}">
                <a16:creationId xmlns:a16="http://schemas.microsoft.com/office/drawing/2014/main" id="{9A9F5746-C7DC-4AB2-8640-C1827A0220DA}"/>
              </a:ext>
            </a:extLst>
          </p:cNvPr>
          <p:cNvSpPr/>
          <p:nvPr/>
        </p:nvSpPr>
        <p:spPr>
          <a:xfrm>
            <a:off x="9144403" y="3748481"/>
            <a:ext cx="1216398" cy="54528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00" dirty="0">
                <a:solidFill>
                  <a:srgbClr val="FF0000"/>
                </a:solidFill>
                <a:latin typeface="Bahnschrift Light" panose="020B0502040204020203" pitchFamily="34" charset="0"/>
              </a:rPr>
              <a:t>Module 5</a:t>
            </a:r>
          </a:p>
          <a:p>
            <a:pPr algn="ctr"/>
            <a:r>
              <a:rPr lang="en-IN" sz="1400" dirty="0">
                <a:solidFill>
                  <a:srgbClr val="FF0000"/>
                </a:solidFill>
                <a:latin typeface="Bahnschrift Light" panose="020B0502040204020203" pitchFamily="34" charset="0"/>
              </a:rPr>
              <a:t>Admissions</a:t>
            </a:r>
          </a:p>
        </p:txBody>
      </p:sp>
      <p:cxnSp>
        <p:nvCxnSpPr>
          <p:cNvPr id="24" name="Straight Arrow Connector 23">
            <a:extLst>
              <a:ext uri="{FF2B5EF4-FFF2-40B4-BE49-F238E27FC236}">
                <a16:creationId xmlns:a16="http://schemas.microsoft.com/office/drawing/2014/main" id="{19756701-E9D5-4F7F-8BD4-F2CB3F15B186}"/>
              </a:ext>
            </a:extLst>
          </p:cNvPr>
          <p:cNvCxnSpPr>
            <a:cxnSpLocks/>
          </p:cNvCxnSpPr>
          <p:nvPr/>
        </p:nvCxnSpPr>
        <p:spPr>
          <a:xfrm>
            <a:off x="9902561" y="1956094"/>
            <a:ext cx="0" cy="1048633"/>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5" name="Rectangle: Rounded Corners 24">
            <a:extLst>
              <a:ext uri="{FF2B5EF4-FFF2-40B4-BE49-F238E27FC236}">
                <a16:creationId xmlns:a16="http://schemas.microsoft.com/office/drawing/2014/main" id="{2B6ABD3D-02DC-4EE0-8E33-B82A49BE31E8}"/>
              </a:ext>
            </a:extLst>
          </p:cNvPr>
          <p:cNvSpPr/>
          <p:nvPr/>
        </p:nvSpPr>
        <p:spPr>
          <a:xfrm>
            <a:off x="9724209" y="3004727"/>
            <a:ext cx="1084974" cy="53689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6</a:t>
            </a:r>
          </a:p>
          <a:p>
            <a:pPr algn="ctr"/>
            <a:r>
              <a:rPr lang="en-US" sz="1400" dirty="0">
                <a:solidFill>
                  <a:srgbClr val="FF0000"/>
                </a:solidFill>
                <a:latin typeface="Bahnschrift Light" panose="020B0502040204020203" pitchFamily="34" charset="0"/>
              </a:rPr>
              <a:t>In Campus</a:t>
            </a:r>
            <a:endParaRPr lang="en-IN" sz="1400" dirty="0">
              <a:solidFill>
                <a:srgbClr val="FF0000"/>
              </a:solidFill>
              <a:latin typeface="Bahnschrift Light" panose="020B0502040204020203" pitchFamily="34" charset="0"/>
            </a:endParaRPr>
          </a:p>
        </p:txBody>
      </p:sp>
      <p:cxnSp>
        <p:nvCxnSpPr>
          <p:cNvPr id="26" name="Straight Arrow Connector 25">
            <a:extLst>
              <a:ext uri="{FF2B5EF4-FFF2-40B4-BE49-F238E27FC236}">
                <a16:creationId xmlns:a16="http://schemas.microsoft.com/office/drawing/2014/main" id="{BF6461F7-441D-478F-BAA0-6B4038BCE5DD}"/>
              </a:ext>
            </a:extLst>
          </p:cNvPr>
          <p:cNvCxnSpPr>
            <a:cxnSpLocks/>
          </p:cNvCxnSpPr>
          <p:nvPr/>
        </p:nvCxnSpPr>
        <p:spPr>
          <a:xfrm>
            <a:off x="10937287" y="1956094"/>
            <a:ext cx="0" cy="293617"/>
          </a:xfrm>
          <a:prstGeom prst="straightConnector1">
            <a:avLst/>
          </a:prstGeom>
          <a:ln>
            <a:solidFill>
              <a:schemeClr val="tx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7" name="Rectangle: Rounded Corners 26">
            <a:extLst>
              <a:ext uri="{FF2B5EF4-FFF2-40B4-BE49-F238E27FC236}">
                <a16:creationId xmlns:a16="http://schemas.microsoft.com/office/drawing/2014/main" id="{907B2F41-F66F-4463-A5C7-4D03C24133C2}"/>
              </a:ext>
            </a:extLst>
          </p:cNvPr>
          <p:cNvSpPr/>
          <p:nvPr/>
        </p:nvSpPr>
        <p:spPr>
          <a:xfrm>
            <a:off x="10257818" y="2266511"/>
            <a:ext cx="1082180" cy="51171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FF0000"/>
                </a:solidFill>
                <a:latin typeface="Bahnschrift Light" panose="020B0502040204020203" pitchFamily="34" charset="0"/>
              </a:rPr>
              <a:t>Module 7</a:t>
            </a:r>
          </a:p>
          <a:p>
            <a:pPr algn="ctr"/>
            <a:r>
              <a:rPr lang="en-US" sz="1400" dirty="0">
                <a:solidFill>
                  <a:srgbClr val="FF0000"/>
                </a:solidFill>
                <a:latin typeface="Bahnschrift Light" panose="020B0502040204020203" pitchFamily="34" charset="0"/>
              </a:rPr>
              <a:t>About us</a:t>
            </a:r>
            <a:endParaRPr lang="en-IN" sz="1400" dirty="0">
              <a:solidFill>
                <a:srgbClr val="FF0000"/>
              </a:solidFill>
              <a:latin typeface="Bahnschrift Light" panose="020B0502040204020203" pitchFamily="34" charset="0"/>
            </a:endParaRPr>
          </a:p>
        </p:txBody>
      </p:sp>
      <p:sp>
        <p:nvSpPr>
          <p:cNvPr id="49" name="Rectangle: Rounded Corners 48">
            <a:extLst>
              <a:ext uri="{FF2B5EF4-FFF2-40B4-BE49-F238E27FC236}">
                <a16:creationId xmlns:a16="http://schemas.microsoft.com/office/drawing/2014/main" id="{64FD53D6-A4FF-4C2C-A670-C0A192B6694C}"/>
              </a:ext>
            </a:extLst>
          </p:cNvPr>
          <p:cNvSpPr/>
          <p:nvPr/>
        </p:nvSpPr>
        <p:spPr>
          <a:xfrm>
            <a:off x="5111125" y="2283488"/>
            <a:ext cx="1753295" cy="63669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Bahnschrift" panose="020B0502040204020203" pitchFamily="34" charset="0"/>
              </a:rPr>
              <a:t>MODULE 3</a:t>
            </a:r>
          </a:p>
          <a:p>
            <a:pPr algn="ctr"/>
            <a:r>
              <a:rPr lang="en-US" sz="1400" dirty="0">
                <a:solidFill>
                  <a:srgbClr val="FF0000"/>
                </a:solidFill>
                <a:latin typeface="Bahnschrift" panose="020B0502040204020203" pitchFamily="34" charset="0"/>
              </a:rPr>
              <a:t>SOCIAL MEDIA</a:t>
            </a:r>
            <a:endParaRPr lang="en-IN" sz="1400" dirty="0">
              <a:solidFill>
                <a:srgbClr val="FF0000"/>
              </a:solidFill>
              <a:latin typeface="Bahnschrift" panose="020B0502040204020203" pitchFamily="34" charset="0"/>
            </a:endParaRPr>
          </a:p>
        </p:txBody>
      </p:sp>
      <p:cxnSp>
        <p:nvCxnSpPr>
          <p:cNvPr id="51" name="Straight Connector 50">
            <a:extLst>
              <a:ext uri="{FF2B5EF4-FFF2-40B4-BE49-F238E27FC236}">
                <a16:creationId xmlns:a16="http://schemas.microsoft.com/office/drawing/2014/main" id="{7FFAA10E-2C14-45DF-B652-DB9CEDEC8E7B}"/>
              </a:ext>
            </a:extLst>
          </p:cNvPr>
          <p:cNvCxnSpPr>
            <a:cxnSpLocks/>
          </p:cNvCxnSpPr>
          <p:nvPr/>
        </p:nvCxnSpPr>
        <p:spPr>
          <a:xfrm>
            <a:off x="5949478" y="1980717"/>
            <a:ext cx="0" cy="283094"/>
          </a:xfrm>
          <a:prstGeom prst="line">
            <a:avLst/>
          </a:prstGeom>
          <a:ln>
            <a:solidFill>
              <a:schemeClr val="tx1">
                <a:lumMod val="95000"/>
              </a:schemeClr>
            </a:solidFill>
          </a:ln>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9CF8B1F2-1032-481E-AE4B-B15306C50AA6}"/>
              </a:ext>
            </a:extLst>
          </p:cNvPr>
          <p:cNvCxnSpPr/>
          <p:nvPr/>
        </p:nvCxnSpPr>
        <p:spPr>
          <a:xfrm>
            <a:off x="3062796" y="4030462"/>
            <a:ext cx="4660777" cy="0"/>
          </a:xfrm>
          <a:prstGeom prst="line">
            <a:avLst/>
          </a:prstGeom>
          <a:ln>
            <a:solidFill>
              <a:schemeClr val="tx1">
                <a:lumMod val="95000"/>
              </a:schemeClr>
            </a:solidFill>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5BE9C8FF-71C2-41A5-A172-D2A99151F314}"/>
              </a:ext>
            </a:extLst>
          </p:cNvPr>
          <p:cNvCxnSpPr/>
          <p:nvPr/>
        </p:nvCxnSpPr>
        <p:spPr>
          <a:xfrm>
            <a:off x="3071674" y="4030459"/>
            <a:ext cx="0" cy="1082590"/>
          </a:xfrm>
          <a:prstGeom prst="straightConnector1">
            <a:avLst/>
          </a:prstGeom>
          <a:ln>
            <a:solidFill>
              <a:schemeClr val="tx1">
                <a:lumMod val="9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35" name="Straight Arrow Connector 34">
            <a:extLst>
              <a:ext uri="{FF2B5EF4-FFF2-40B4-BE49-F238E27FC236}">
                <a16:creationId xmlns:a16="http://schemas.microsoft.com/office/drawing/2014/main" id="{B1D1EFCF-2428-492E-959E-599B5EBE6A4E}"/>
              </a:ext>
            </a:extLst>
          </p:cNvPr>
          <p:cNvCxnSpPr/>
          <p:nvPr/>
        </p:nvCxnSpPr>
        <p:spPr>
          <a:xfrm>
            <a:off x="4580878" y="4030459"/>
            <a:ext cx="0" cy="1082590"/>
          </a:xfrm>
          <a:prstGeom prst="straightConnector1">
            <a:avLst/>
          </a:prstGeom>
          <a:ln>
            <a:solidFill>
              <a:schemeClr val="tx1">
                <a:lumMod val="9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37" name="Straight Arrow Connector 36">
            <a:extLst>
              <a:ext uri="{FF2B5EF4-FFF2-40B4-BE49-F238E27FC236}">
                <a16:creationId xmlns:a16="http://schemas.microsoft.com/office/drawing/2014/main" id="{F42F9A83-94CB-4221-9613-6AEBDEEC0DF2}"/>
              </a:ext>
            </a:extLst>
          </p:cNvPr>
          <p:cNvCxnSpPr>
            <a:cxnSpLocks/>
          </p:cNvCxnSpPr>
          <p:nvPr/>
        </p:nvCxnSpPr>
        <p:spPr>
          <a:xfrm>
            <a:off x="6096000" y="4030459"/>
            <a:ext cx="0" cy="1153614"/>
          </a:xfrm>
          <a:prstGeom prst="straightConnector1">
            <a:avLst/>
          </a:prstGeom>
          <a:ln>
            <a:solidFill>
              <a:schemeClr val="tx1">
                <a:lumMod val="9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AF4AA024-1DFE-433D-AE7E-3BCC61F70FA1}"/>
              </a:ext>
            </a:extLst>
          </p:cNvPr>
          <p:cNvCxnSpPr/>
          <p:nvPr/>
        </p:nvCxnSpPr>
        <p:spPr>
          <a:xfrm>
            <a:off x="7723573" y="4030459"/>
            <a:ext cx="0" cy="1082590"/>
          </a:xfrm>
          <a:prstGeom prst="straightConnector1">
            <a:avLst/>
          </a:prstGeom>
          <a:ln>
            <a:solidFill>
              <a:schemeClr val="tx1">
                <a:lumMod val="95000"/>
              </a:schemeClr>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2623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01FBC34-061C-4E00-9187-186416C84C1D}"/>
              </a:ext>
            </a:extLst>
          </p:cNvPr>
          <p:cNvSpPr>
            <a:spLocks noGrp="1"/>
          </p:cNvSpPr>
          <p:nvPr>
            <p:ph type="subTitle" idx="1"/>
          </p:nvPr>
        </p:nvSpPr>
        <p:spPr>
          <a:xfrm>
            <a:off x="1071158" y="1545294"/>
            <a:ext cx="10460936" cy="4452093"/>
          </a:xfrm>
        </p:spPr>
        <p:txBody>
          <a:bodyPr>
            <a:normAutofit fontScale="77500" lnSpcReduction="20000"/>
          </a:bodyPr>
          <a:lstStyle/>
          <a:p>
            <a:r>
              <a:rPr lang="en-US" dirty="0"/>
              <a:t>MODULE 1 :</a:t>
            </a:r>
          </a:p>
          <a:p>
            <a:endParaRPr lang="en-US" dirty="0"/>
          </a:p>
          <a:p>
            <a:r>
              <a:rPr lang="en-US" dirty="0"/>
              <a:t>        The homepage  is the first view of the website. It firstly views us the logo of  VIT Bhopal along with certain images. It also gives the contact information of the college along with it’s social media info.</a:t>
            </a:r>
          </a:p>
          <a:p>
            <a:endParaRPr lang="en-US" dirty="0"/>
          </a:p>
          <a:p>
            <a:r>
              <a:rPr lang="en-US" dirty="0"/>
              <a:t>MODULE 2 :</a:t>
            </a:r>
          </a:p>
          <a:p>
            <a:endParaRPr lang="en-US" dirty="0"/>
          </a:p>
          <a:p>
            <a:r>
              <a:rPr lang="en-US" dirty="0"/>
              <a:t>        Live Chat System helps the student to get more information about VIT and to interact with the college agent and clear his doubts as and when he wishes.</a:t>
            </a:r>
          </a:p>
          <a:p>
            <a:endParaRPr lang="en-US" dirty="0"/>
          </a:p>
          <a:p>
            <a:r>
              <a:rPr lang="en-US" dirty="0"/>
              <a:t>MODULE 3 :</a:t>
            </a:r>
          </a:p>
          <a:p>
            <a:endParaRPr lang="en-US" dirty="0"/>
          </a:p>
          <a:p>
            <a:r>
              <a:rPr lang="en-US" dirty="0"/>
              <a:t>    </a:t>
            </a:r>
            <a:r>
              <a:rPr lang="en-IN" dirty="0"/>
              <a:t> VIT Bhopal  Facebook</a:t>
            </a:r>
          </a:p>
          <a:p>
            <a:r>
              <a:rPr lang="en-IN" dirty="0"/>
              <a:t>    VIT Bhopal YouTube</a:t>
            </a:r>
          </a:p>
          <a:p>
            <a:r>
              <a:rPr lang="en-IN" dirty="0"/>
              <a:t>    VIT Bhopal  Twitter</a:t>
            </a:r>
          </a:p>
          <a:p>
            <a:r>
              <a:rPr lang="en-IN" dirty="0"/>
              <a:t>    VIT Bhopal Instagram</a:t>
            </a:r>
          </a:p>
          <a:p>
            <a:endParaRPr lang="en-US" dirty="0"/>
          </a:p>
          <a:p>
            <a:r>
              <a:rPr lang="en-IN" dirty="0"/>
              <a:t>        </a:t>
            </a:r>
            <a:endParaRPr lang="en-US" dirty="0"/>
          </a:p>
        </p:txBody>
      </p:sp>
    </p:spTree>
    <p:extLst>
      <p:ext uri="{BB962C8B-B14F-4D97-AF65-F5344CB8AC3E}">
        <p14:creationId xmlns:p14="http://schemas.microsoft.com/office/powerpoint/2010/main" val="2482639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AC4481-F6F1-45B4-8CF1-515B1C9FC6EF}"/>
              </a:ext>
            </a:extLst>
          </p:cNvPr>
          <p:cNvSpPr>
            <a:spLocks noGrp="1"/>
          </p:cNvSpPr>
          <p:nvPr>
            <p:ph type="subTitle" idx="1"/>
          </p:nvPr>
        </p:nvSpPr>
        <p:spPr>
          <a:xfrm>
            <a:off x="1073326" y="1330867"/>
            <a:ext cx="10446321" cy="4415509"/>
          </a:xfrm>
        </p:spPr>
        <p:txBody>
          <a:bodyPr>
            <a:normAutofit/>
          </a:bodyPr>
          <a:lstStyle/>
          <a:p>
            <a:r>
              <a:rPr lang="en-US" dirty="0"/>
              <a:t>MODULE 4 : ACADEMICS : </a:t>
            </a:r>
          </a:p>
          <a:p>
            <a:endParaRPr lang="en-US" dirty="0"/>
          </a:p>
          <a:p>
            <a:r>
              <a:rPr lang="en-US" dirty="0"/>
              <a:t>School – In this school section, we get to know all the Schools offered in the college and their details.</a:t>
            </a:r>
          </a:p>
          <a:p>
            <a:r>
              <a:rPr lang="en-US" dirty="0"/>
              <a:t>FFCS – Features about the  Fully Flexible Credit System in VIT Bhopal is explained in this option.</a:t>
            </a:r>
          </a:p>
          <a:p>
            <a:r>
              <a:rPr lang="en-US" dirty="0"/>
              <a:t>CALTech – Characteristics about the Collaborative Active Learning through Technology.</a:t>
            </a:r>
          </a:p>
          <a:p>
            <a:r>
              <a:rPr lang="en-US" dirty="0"/>
              <a:t>Faculty – All the qualifications of the faculty working in VIT Bhopal is noted in this part of the website. </a:t>
            </a:r>
          </a:p>
          <a:p>
            <a:endParaRPr lang="en-US" dirty="0"/>
          </a:p>
          <a:p>
            <a:endParaRPr lang="en-US" dirty="0"/>
          </a:p>
          <a:p>
            <a:r>
              <a:rPr lang="en-US" dirty="0"/>
              <a:t>MODULE 5: ADMISSIONS :</a:t>
            </a:r>
          </a:p>
          <a:p>
            <a:endParaRPr lang="en-US" dirty="0"/>
          </a:p>
          <a:p>
            <a:r>
              <a:rPr lang="en-US" dirty="0"/>
              <a:t>Courses offered – We get to know the list of all the courses offered in the college.</a:t>
            </a:r>
          </a:p>
          <a:p>
            <a:r>
              <a:rPr lang="en-US" dirty="0"/>
              <a:t>ITP –  Details regarding the International  Transfer Program is explained here.</a:t>
            </a:r>
          </a:p>
          <a:p>
            <a:endParaRPr lang="en-IN" dirty="0"/>
          </a:p>
        </p:txBody>
      </p:sp>
    </p:spTree>
    <p:extLst>
      <p:ext uri="{BB962C8B-B14F-4D97-AF65-F5344CB8AC3E}">
        <p14:creationId xmlns:p14="http://schemas.microsoft.com/office/powerpoint/2010/main" val="261257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CAF933-F526-4C4C-AE0A-0881E453ECC7}"/>
              </a:ext>
            </a:extLst>
          </p:cNvPr>
          <p:cNvSpPr>
            <a:spLocks noGrp="1"/>
          </p:cNvSpPr>
          <p:nvPr>
            <p:ph type="subTitle" idx="1"/>
          </p:nvPr>
        </p:nvSpPr>
        <p:spPr>
          <a:xfrm>
            <a:off x="1083037" y="1278387"/>
            <a:ext cx="10342524" cy="5185166"/>
          </a:xfrm>
        </p:spPr>
        <p:txBody>
          <a:bodyPr>
            <a:normAutofit lnSpcReduction="10000"/>
          </a:bodyPr>
          <a:lstStyle/>
          <a:p>
            <a:r>
              <a:rPr lang="en-US" dirty="0"/>
              <a:t>MODULE 6: IN CAMPUS :</a:t>
            </a:r>
          </a:p>
          <a:p>
            <a:endParaRPr lang="en-US" dirty="0"/>
          </a:p>
          <a:p>
            <a:r>
              <a:rPr lang="en-US" dirty="0"/>
              <a:t>Events – Photos  regarding all the events conducted in VIT Bhopal are sorted out here.</a:t>
            </a:r>
          </a:p>
          <a:p>
            <a:r>
              <a:rPr lang="en-US" dirty="0"/>
              <a:t>Library – Photos of the library in the academic block.</a:t>
            </a:r>
          </a:p>
          <a:p>
            <a:r>
              <a:rPr lang="en-US" dirty="0"/>
              <a:t>Student Housing – All  the details regarding the hostel facility and other housing facilities provided to the student are shown here.</a:t>
            </a:r>
          </a:p>
          <a:p>
            <a:r>
              <a:rPr lang="en-US" dirty="0"/>
              <a:t>Sports – All the sports news that are being conducted in VIT Bhopal is seen here.</a:t>
            </a:r>
          </a:p>
          <a:p>
            <a:endParaRPr lang="en-US" dirty="0"/>
          </a:p>
          <a:p>
            <a:r>
              <a:rPr lang="en-US" dirty="0"/>
              <a:t>MODULE 7 :  ABOUT US :</a:t>
            </a:r>
          </a:p>
          <a:p>
            <a:endParaRPr lang="en-US" dirty="0"/>
          </a:p>
          <a:p>
            <a:r>
              <a:rPr lang="en-US" dirty="0"/>
              <a:t>About VIT Bhopal – Complete Information about VIT Bhopal.</a:t>
            </a:r>
          </a:p>
          <a:p>
            <a:r>
              <a:rPr lang="en-US" dirty="0"/>
              <a:t>Our Vision –  Vision of VIT Bhopal.</a:t>
            </a:r>
          </a:p>
          <a:p>
            <a:r>
              <a:rPr lang="en-US" dirty="0"/>
              <a:t>Our Mission –  Mission of VIT Bhopal.</a:t>
            </a:r>
          </a:p>
          <a:p>
            <a:r>
              <a:rPr lang="en-US" dirty="0"/>
              <a:t>Infrastructure – Photos of infrastructure part of the college.</a:t>
            </a:r>
          </a:p>
          <a:p>
            <a:r>
              <a:rPr lang="en-US" dirty="0"/>
              <a:t>Location – Exact Location of the college along with the Google Maps Direction.</a:t>
            </a:r>
          </a:p>
          <a:p>
            <a:endParaRPr lang="en-IN" dirty="0"/>
          </a:p>
        </p:txBody>
      </p:sp>
    </p:spTree>
    <p:extLst>
      <p:ext uri="{BB962C8B-B14F-4D97-AF65-F5344CB8AC3E}">
        <p14:creationId xmlns:p14="http://schemas.microsoft.com/office/powerpoint/2010/main" val="3610142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234A8E-EBAE-47D2-8359-7E1E67B82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695" y="317688"/>
            <a:ext cx="5235388" cy="294490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F02DEB4-6462-457A-8211-6B676190F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563" y="3429000"/>
            <a:ext cx="5531221" cy="3111312"/>
          </a:xfrm>
          <a:prstGeom prst="rect">
            <a:avLst/>
          </a:prstGeom>
        </p:spPr>
      </p:pic>
    </p:spTree>
    <p:extLst>
      <p:ext uri="{BB962C8B-B14F-4D97-AF65-F5344CB8AC3E}">
        <p14:creationId xmlns:p14="http://schemas.microsoft.com/office/powerpoint/2010/main" val="3862875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AACE5A6D-911B-491C-8CE8-51315AE10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671" y="977152"/>
            <a:ext cx="9100174" cy="5118849"/>
          </a:xfrm>
          <a:prstGeom prst="rect">
            <a:avLst/>
          </a:prstGeom>
        </p:spPr>
      </p:pic>
    </p:spTree>
    <p:extLst>
      <p:ext uri="{BB962C8B-B14F-4D97-AF65-F5344CB8AC3E}">
        <p14:creationId xmlns:p14="http://schemas.microsoft.com/office/powerpoint/2010/main" val="4326237"/>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emplate>TM10001103[[fn=Headlines]]</Template>
  <TotalTime>279</TotalTime>
  <Words>536</Words>
  <Application>Microsoft Office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Algerian</vt:lpstr>
      <vt:lpstr>Arial</vt:lpstr>
      <vt:lpstr>Bahnschrift</vt:lpstr>
      <vt:lpstr>Bahnschrift Light</vt:lpstr>
      <vt:lpstr>Baskerville Old Face</vt:lpstr>
      <vt:lpstr>Calibri</vt:lpstr>
      <vt:lpstr>Century Schoolbook</vt:lpstr>
      <vt:lpstr>Corbel</vt:lpstr>
      <vt:lpstr>Lucida Handwriting</vt:lpstr>
      <vt:lpstr>Headlines</vt:lpstr>
      <vt:lpstr>VIT BHOPAL</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                        VIT BHOPAL WEBSITE                        GITAM UNIVERSITY WEBSITE                        MIT WEBSITE                        HARVARD UNIVERSITY WEBSITE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 krupasheel</dc:creator>
  <cp:lastModifiedBy>nile krupasheel</cp:lastModifiedBy>
  <cp:revision>36</cp:revision>
  <cp:lastPrinted>2019-10-16T09:50:02Z</cp:lastPrinted>
  <dcterms:created xsi:type="dcterms:W3CDTF">2019-10-15T15:06:48Z</dcterms:created>
  <dcterms:modified xsi:type="dcterms:W3CDTF">2019-11-01T19:35:17Z</dcterms:modified>
</cp:coreProperties>
</file>